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9" r:id="rId1"/>
  </p:sldMasterIdLst>
  <p:notesMasterIdLst>
    <p:notesMasterId r:id="rId16"/>
  </p:notesMasterIdLst>
  <p:sldIdLst>
    <p:sldId id="256" r:id="rId2"/>
    <p:sldId id="257" r:id="rId3"/>
    <p:sldId id="262" r:id="rId4"/>
    <p:sldId id="261" r:id="rId5"/>
    <p:sldId id="263" r:id="rId6"/>
    <p:sldId id="260" r:id="rId7"/>
    <p:sldId id="264" r:id="rId8"/>
    <p:sldId id="259" r:id="rId9"/>
    <p:sldId id="265" r:id="rId10"/>
    <p:sldId id="266" r:id="rId11"/>
    <p:sldId id="270" r:id="rId12"/>
    <p:sldId id="267" r:id="rId13"/>
    <p:sldId id="271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D60000"/>
    <a:srgbClr val="D90000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2717" autoAdjust="0"/>
    <p:restoredTop sz="86016" autoAdjust="0"/>
  </p:normalViewPr>
  <p:slideViewPr>
    <p:cSldViewPr snapToGrid="0" snapToObjects="1">
      <p:cViewPr>
        <p:scale>
          <a:sx n="100" d="100"/>
          <a:sy n="100" d="100"/>
        </p:scale>
        <p:origin x="-9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2" d="100"/>
          <a:sy n="92" d="100"/>
        </p:scale>
        <p:origin x="-3464" y="-12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28A06-4A9B-4D27-B30E-BCE21EF19E18}" type="datetimeFigureOut">
              <a:rPr lang="en-US" smtClean="0"/>
              <a:pPr/>
              <a:t>4/25/13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9D9B0-7EFC-4D3C-B356-0A2F35400E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3326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9D9B0-7EFC-4D3C-B356-0A2F35400ED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67395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Click</a:t>
            </a:r>
            <a:r>
              <a:rPr lang="en-US" baseline="0" dirty="0" smtClean="0"/>
              <a:t> on next slides to provide examples of levels 1, 2, and 3</a:t>
            </a:r>
          </a:p>
          <a:p>
            <a:r>
              <a:rPr lang="en-US" baseline="0" dirty="0" smtClean="0"/>
              <a:t>(15 minutes to discuss)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9D9B0-7EFC-4D3C-B356-0A2F35400ED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78668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9D9B0-7EFC-4D3C-B356-0A2F35400ED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1129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9D9B0-7EFC-4D3C-B356-0A2F35400ED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78668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9D9B0-7EFC-4D3C-B356-0A2F35400ED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3142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30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9D9B0-7EFC-4D3C-B356-0A2F35400ED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22620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tiff"/><Relationship Id="rId5" Type="http://schemas.openxmlformats.org/officeDocument/2006/relationships/image" Target="../media/image4.gi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ridaysign9x1130%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3B9D17-7BB7-A641-B59F-D3536A9CDFFA}" type="datetimeFigureOut">
              <a:rPr lang="en-US" smtClean="0"/>
              <a:pPr/>
              <a:t>4/25/13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065B9-BF22-4F48-BA73-C4AAD6A81CD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9" descr="fi_logo_horizontal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6553200" y="6324600"/>
            <a:ext cx="1828800" cy="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Line 11"/>
          <p:cNvSpPr>
            <a:spLocks noChangeShapeType="1"/>
          </p:cNvSpPr>
          <p:nvPr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28575" cap="flat" cmpd="sng" algn="ctr">
            <a:solidFill>
              <a:srgbClr val="DF020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-111" charset="0"/>
            </a:endParaRPr>
          </a:p>
        </p:txBody>
      </p:sp>
      <p:pic>
        <p:nvPicPr>
          <p:cNvPr id="12" name="Picture 11" descr="powerpoint header bar test.t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673608" y="228600"/>
            <a:ext cx="7796784" cy="329184"/>
          </a:xfrm>
          <a:prstGeom prst="rect">
            <a:avLst/>
          </a:prstGeom>
        </p:spPr>
      </p:pic>
      <p:pic>
        <p:nvPicPr>
          <p:cNvPr id="13" name="Picture 12" descr="ced-white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6248400" y="228600"/>
            <a:ext cx="2209800" cy="346469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B9D17-7BB7-A641-B59F-D3536A9CDFFA}" type="datetimeFigureOut">
              <a:rPr lang="en-US" smtClean="0"/>
              <a:pPr/>
              <a:t>4/25/13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0065B9-BF22-4F48-BA73-C4AAD6A81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B9D17-7BB7-A641-B59F-D3536A9CDFFA}" type="datetimeFigureOut">
              <a:rPr lang="en-US" smtClean="0"/>
              <a:pPr/>
              <a:t>4/25/13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0065B9-BF22-4F48-BA73-C4AAD6A81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B9D17-7BB7-A641-B59F-D3536A9CDFFA}" type="datetimeFigureOut">
              <a:rPr lang="en-US" smtClean="0"/>
              <a:pPr/>
              <a:t>4/25/13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0065B9-BF22-4F48-BA73-C4AAD6A81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B9D17-7BB7-A641-B59F-D3536A9CDFFA}" type="datetimeFigureOut">
              <a:rPr lang="en-US" smtClean="0"/>
              <a:pPr/>
              <a:t>4/25/13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0065B9-BF22-4F48-BA73-C4AAD6A81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0561D-FC89-D249-B1E8-4599D1EF6D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B9D17-7BB7-A641-B59F-D3536A9CDFFA}" type="datetimeFigureOut">
              <a:rPr lang="en-US" smtClean="0"/>
              <a:pPr/>
              <a:t>4/25/13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0065B9-BF22-4F48-BA73-C4AAD6A81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B9D17-7BB7-A641-B59F-D3536A9CDFFA}" type="datetimeFigureOut">
              <a:rPr lang="en-US" smtClean="0"/>
              <a:pPr/>
              <a:t>4/25/13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0065B9-BF22-4F48-BA73-C4AAD6A81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B9D17-7BB7-A641-B59F-D3536A9CDFFA}" type="datetimeFigureOut">
              <a:rPr lang="en-US" smtClean="0"/>
              <a:pPr/>
              <a:t>4/25/13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0065B9-BF22-4F48-BA73-C4AAD6A81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B9D17-7BB7-A641-B59F-D3536A9CDFFA}" type="datetimeFigureOut">
              <a:rPr lang="en-US" smtClean="0"/>
              <a:pPr/>
              <a:t>4/25/13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B9D17-7BB7-A641-B59F-D3536A9CDFFA}" type="datetimeFigureOut">
              <a:rPr lang="en-US" smtClean="0"/>
              <a:pPr/>
              <a:t>4/25/13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0065B9-BF22-4F48-BA73-C4AAD6A81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B9D17-7BB7-A641-B59F-D3536A9CDFFA}" type="datetimeFigureOut">
              <a:rPr lang="en-US" smtClean="0"/>
              <a:pPr/>
              <a:t>4/25/13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0065B9-BF22-4F48-BA73-C4AAD6A81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6" Type="http://schemas.openxmlformats.org/officeDocument/2006/relationships/image" Target="../media/image3.tiff"/><Relationship Id="rId17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fridaysign9x1130%"/>
          <p:cNvPicPr preferRelativeResize="0">
            <a:picLocks noChangeArrowheads="1"/>
          </p:cNvPicPr>
          <p:nvPr/>
        </p:nvPicPr>
        <p:blipFill>
          <a:blip r:embed="rId14">
            <a:lum contrast="-1000"/>
            <a:alphaModFix amt="7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-105" charset="0"/>
              </a:defRPr>
            </a:lvl1pPr>
          </a:lstStyle>
          <a:p>
            <a:fld id="{073B9D17-7BB7-A641-B59F-D3536A9CDFFA}" type="datetimeFigureOut">
              <a:rPr lang="en-US" smtClean="0"/>
              <a:pPr/>
              <a:t>4/25/13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248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-105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1054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-105" charset="0"/>
              </a:defRPr>
            </a:lvl1pPr>
          </a:lstStyle>
          <a:p>
            <a:fld id="{110065B9-BF22-4F48-BA73-C4AAD6A81CD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2" name="Picture 9" descr="fi_logo_horizontal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6629400" y="6324600"/>
            <a:ext cx="1828800" cy="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85800" y="1295400"/>
            <a:ext cx="7772400" cy="0"/>
          </a:xfrm>
          <a:prstGeom prst="line">
            <a:avLst/>
          </a:prstGeom>
          <a:noFill/>
          <a:ln w="28575" cap="flat" cmpd="sng" algn="ctr">
            <a:solidFill>
              <a:srgbClr val="DF020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-111" charset="0"/>
            </a:endParaRPr>
          </a:p>
        </p:txBody>
      </p:sp>
      <p:sp>
        <p:nvSpPr>
          <p:cNvPr id="29" name="Line 11"/>
          <p:cNvSpPr>
            <a:spLocks noChangeShapeType="1"/>
          </p:cNvSpPr>
          <p:nvPr/>
        </p:nvSpPr>
        <p:spPr bwMode="auto">
          <a:xfrm>
            <a:off x="685800" y="6248400"/>
            <a:ext cx="7772400" cy="0"/>
          </a:xfrm>
          <a:prstGeom prst="line">
            <a:avLst/>
          </a:prstGeom>
          <a:noFill/>
          <a:ln w="28575" cap="flat" cmpd="sng" algn="ctr">
            <a:solidFill>
              <a:srgbClr val="DF020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-111" charset="0"/>
            </a:endParaRPr>
          </a:p>
        </p:txBody>
      </p:sp>
      <p:pic>
        <p:nvPicPr>
          <p:cNvPr id="15" name="Picture 14" descr="powerpoint header bar test.tif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673608" y="228600"/>
            <a:ext cx="7796784" cy="329184"/>
          </a:xfrm>
          <a:prstGeom prst="rect">
            <a:avLst/>
          </a:prstGeom>
        </p:spPr>
      </p:pic>
      <p:pic>
        <p:nvPicPr>
          <p:cNvPr id="18" name="Picture 17" descr="ced-white.gif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6248400" y="228600"/>
            <a:ext cx="2209800" cy="34646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/>
          <a:ea typeface="+mj-ea"/>
          <a:cs typeface="Garamond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 pitchFamily="-106" charset="0"/>
          <a:ea typeface="ＭＳ Ｐゴシック" pitchFamily="-111" charset="-128"/>
          <a:cs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 pitchFamily="-106" charset="0"/>
          <a:ea typeface="ＭＳ Ｐゴシック" pitchFamily="-111" charset="-128"/>
          <a:cs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 pitchFamily="-106" charset="0"/>
          <a:ea typeface="ＭＳ Ｐゴシック" pitchFamily="-111" charset="-128"/>
          <a:cs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Garamond" pitchFamily="-106" charset="0"/>
          <a:ea typeface="ＭＳ Ｐゴシック" pitchFamily="-111" charset="-128"/>
          <a:cs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 typeface="Arial" pitchFamily="-106" charset="0"/>
        <a:buChar char="•"/>
        <a:defRPr sz="2400" b="1">
          <a:solidFill>
            <a:schemeClr val="tx1"/>
          </a:solidFill>
          <a:latin typeface="Garamond"/>
          <a:ea typeface="+mn-ea"/>
          <a:cs typeface="Garamond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-106" charset="0"/>
        <a:buChar char="•"/>
        <a:defRPr sz="2000" b="1">
          <a:solidFill>
            <a:schemeClr val="tx1"/>
          </a:solidFill>
          <a:latin typeface="Garamond"/>
          <a:ea typeface="+mn-ea"/>
          <a:cs typeface="Garamond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chemeClr val="tx1"/>
          </a:solidFill>
          <a:latin typeface="Garamond"/>
          <a:ea typeface="+mn-ea"/>
          <a:cs typeface="Garamond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 b="1">
          <a:solidFill>
            <a:schemeClr val="tx1"/>
          </a:solidFill>
          <a:latin typeface="Garamond"/>
          <a:ea typeface="+mn-ea"/>
          <a:cs typeface="Garamond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Garamond"/>
          <a:ea typeface="+mn-ea"/>
          <a:cs typeface="Garamond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86542"/>
            <a:ext cx="7772400" cy="2045303"/>
          </a:xfrm>
        </p:spPr>
        <p:txBody>
          <a:bodyPr>
            <a:noAutofit/>
          </a:bodyPr>
          <a:lstStyle/>
          <a:p>
            <a:r>
              <a:rPr lang="en-US" sz="3600" dirty="0" smtClean="0"/>
              <a:t>Common Core State Standards</a:t>
            </a:r>
            <a:br>
              <a:rPr lang="en-US" sz="3600" dirty="0" smtClean="0"/>
            </a:br>
            <a:r>
              <a:rPr lang="en-US" sz="3600" dirty="0" smtClean="0"/>
              <a:t>for Mathematics: Geometry Grades 4-8</a:t>
            </a:r>
            <a:br>
              <a:rPr lang="en-US" sz="3600" dirty="0" smtClean="0"/>
            </a:br>
            <a:r>
              <a:rPr lang="en-US" sz="3600" dirty="0" smtClean="0"/>
              <a:t>Technology-Based Examples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718" y="3231845"/>
            <a:ext cx="7859482" cy="1854199"/>
          </a:xfrm>
        </p:spPr>
        <p:txBody>
          <a:bodyPr/>
          <a:lstStyle/>
          <a:p>
            <a:r>
              <a:rPr lang="en-US" dirty="0"/>
              <a:t>Karen </a:t>
            </a:r>
            <a:r>
              <a:rPr lang="en-US" dirty="0" smtClean="0"/>
              <a:t>Hollebrands</a:t>
            </a:r>
          </a:p>
          <a:p>
            <a:r>
              <a:rPr lang="en-US" dirty="0" smtClean="0"/>
              <a:t>Department of Science, Technology, Engineering, and Mathematics Education</a:t>
            </a:r>
          </a:p>
          <a:p>
            <a:r>
              <a:rPr lang="en-US" dirty="0" smtClean="0"/>
              <a:t>North Carolina State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Quadrilaterals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explore properties of quadrilaterals, parallelogram, rectangles, trapezoids.</a:t>
            </a:r>
            <a:r>
              <a:rPr lang="en-US" dirty="0" smtClean="0"/>
              <a:t> </a:t>
            </a:r>
          </a:p>
          <a:p>
            <a:r>
              <a:rPr lang="en-US" dirty="0" smtClean="0"/>
              <a:t>What do you think of when you hear these words?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082063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the sketch, “</a:t>
            </a:r>
            <a:r>
              <a:rPr lang="en-US" dirty="0" err="1"/>
              <a:t>quadrilaterals.gsp</a:t>
            </a:r>
            <a:r>
              <a:rPr lang="en-US" dirty="0"/>
              <a:t>”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Identify characteristics that are always true for the </a:t>
            </a:r>
            <a:r>
              <a:rPr lang="en-US" dirty="0" smtClean="0"/>
              <a:t>object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8574684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Quadrilateral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Trapezoid</a:t>
            </a:r>
          </a:p>
          <a:p>
            <a:endParaRPr lang="en-US" dirty="0"/>
          </a:p>
          <a:p>
            <a:r>
              <a:rPr lang="en-US" dirty="0" smtClean="0"/>
              <a:t>Parallelograms</a:t>
            </a:r>
          </a:p>
          <a:p>
            <a:endParaRPr lang="en-US" dirty="0"/>
          </a:p>
          <a:p>
            <a:r>
              <a:rPr lang="en-US" dirty="0" smtClean="0"/>
              <a:t>Rectangles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Squares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Kites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411926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are quadrilaterals, rectangles, parallelograms, trapezoids, squares, and kites related to each other?</a:t>
            </a:r>
            <a:endParaRPr lang="en-US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which van </a:t>
            </a:r>
            <a:r>
              <a:rPr lang="en-US" dirty="0" err="1" smtClean="0"/>
              <a:t>Hiele</a:t>
            </a:r>
            <a:r>
              <a:rPr lang="en-US" dirty="0" smtClean="0"/>
              <a:t> level(s) do students need to be operating to be successful with this task?</a:t>
            </a:r>
          </a:p>
          <a:p>
            <a:r>
              <a:rPr lang="en-US" dirty="0" smtClean="0"/>
              <a:t>How were the phases of inquiry, guided orientation, explication, free-orientation, integration used?</a:t>
            </a:r>
            <a:endParaRPr lang="en-US" dirty="0"/>
          </a:p>
          <a:p>
            <a:r>
              <a:rPr lang="en-US" dirty="0" smtClean="0"/>
              <a:t>How did the technology assist or impede your investigation?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091681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Van </a:t>
            </a:r>
            <a:r>
              <a:rPr lang="en-US" dirty="0" err="1" smtClean="0"/>
              <a:t>Hiele</a:t>
            </a:r>
            <a:r>
              <a:rPr lang="en-US" dirty="0" smtClean="0"/>
              <a:t> Levels of Geometric Thinking</a:t>
            </a:r>
          </a:p>
          <a:p>
            <a:pPr lvl="1"/>
            <a:r>
              <a:rPr lang="en-US" dirty="0" smtClean="0"/>
              <a:t>Level 1: Visual</a:t>
            </a:r>
          </a:p>
          <a:p>
            <a:pPr lvl="2"/>
            <a:r>
              <a:rPr lang="en-US" dirty="0" smtClean="0"/>
              <a:t>Students visually recognize figures by their general appearances. They recognize triangles, squares, parallelograms by their shape but they do not explicitly identify the properties of these figures </a:t>
            </a:r>
          </a:p>
          <a:p>
            <a:pPr lvl="1"/>
            <a:r>
              <a:rPr lang="en-US" dirty="0" smtClean="0"/>
              <a:t>Level 2: Analytical/Descriptive</a:t>
            </a:r>
          </a:p>
          <a:p>
            <a:pPr lvl="2"/>
            <a:r>
              <a:rPr lang="en-US" dirty="0" smtClean="0"/>
              <a:t>Students start analyzing the properties of figures and learn the appropriate terminology for describing them, but they do not interrelate the figures or properties of figures </a:t>
            </a:r>
            <a:endParaRPr lang="en-US" dirty="0"/>
          </a:p>
          <a:p>
            <a:pPr lvl="1"/>
            <a:r>
              <a:rPr lang="en-US" dirty="0" smtClean="0"/>
              <a:t>Level 3: Abstract/Relational </a:t>
            </a:r>
          </a:p>
          <a:p>
            <a:pPr lvl="2"/>
            <a:r>
              <a:rPr lang="en-US" dirty="0" smtClean="0"/>
              <a:t>Students logically order the properties of figures in short chains of deductions and understand interrelationships between figures </a:t>
            </a:r>
            <a:endParaRPr lang="en-US" dirty="0"/>
          </a:p>
          <a:p>
            <a:pPr lvl="1"/>
            <a:r>
              <a:rPr lang="en-US" dirty="0" smtClean="0"/>
              <a:t>Level 4: Deduction</a:t>
            </a:r>
          </a:p>
          <a:p>
            <a:pPr lvl="1"/>
            <a:r>
              <a:rPr lang="en-US" dirty="0" smtClean="0"/>
              <a:t>Level 5: Rigor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496027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1: Visual/Recognition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" y="1727200"/>
            <a:ext cx="778510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778339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2: Analytical/Descriptive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7408" b="-74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838812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3: Abstract/Relational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588" b="5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674838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Examining Standards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Common Core State Standards for </a:t>
            </a:r>
            <a:r>
              <a:rPr lang="en-US" dirty="0" smtClean="0"/>
              <a:t>Mathematics – Geometry Strand</a:t>
            </a:r>
          </a:p>
          <a:p>
            <a:pPr lvl="1"/>
            <a:r>
              <a:rPr lang="en-US" dirty="0" smtClean="0"/>
              <a:t>At what van </a:t>
            </a:r>
            <a:r>
              <a:rPr lang="en-US" dirty="0" err="1" smtClean="0"/>
              <a:t>Hiele</a:t>
            </a:r>
            <a:r>
              <a:rPr lang="en-US" dirty="0" smtClean="0"/>
              <a:t> Level should students be operating to be successful? </a:t>
            </a:r>
          </a:p>
          <a:p>
            <a:pPr lvl="2"/>
            <a:r>
              <a:rPr lang="en-US" dirty="0" smtClean="0"/>
              <a:t>Grade 4</a:t>
            </a:r>
          </a:p>
          <a:p>
            <a:pPr lvl="2"/>
            <a:r>
              <a:rPr lang="en-US" dirty="0" smtClean="0"/>
              <a:t>Grade 5 </a:t>
            </a:r>
          </a:p>
          <a:p>
            <a:pPr lvl="2"/>
            <a:r>
              <a:rPr lang="en-US" dirty="0" smtClean="0"/>
              <a:t>Grade 6</a:t>
            </a:r>
          </a:p>
          <a:p>
            <a:pPr lvl="2"/>
            <a:r>
              <a:rPr lang="en-US" dirty="0" smtClean="0"/>
              <a:t>Grade 7 </a:t>
            </a:r>
          </a:p>
          <a:p>
            <a:pPr lvl="2"/>
            <a:r>
              <a:rPr lang="en-US" dirty="0" smtClean="0"/>
              <a:t>Grade 8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034537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Van </a:t>
            </a:r>
            <a:r>
              <a:rPr lang="en-US" dirty="0" err="1" smtClean="0"/>
              <a:t>Hiele</a:t>
            </a:r>
            <a:r>
              <a:rPr lang="en-US" dirty="0" smtClean="0"/>
              <a:t> Levels of Geometric Thinking</a:t>
            </a:r>
          </a:p>
          <a:p>
            <a:pPr lvl="1"/>
            <a:r>
              <a:rPr lang="en-US" dirty="0" smtClean="0"/>
              <a:t>Level 1: Visual</a:t>
            </a:r>
          </a:p>
          <a:p>
            <a:pPr lvl="2"/>
            <a:r>
              <a:rPr lang="en-US" dirty="0" smtClean="0"/>
              <a:t>Students visually recognize figures by their general appearances. They recognize triangles, squares, parallelograms by their shape but they do not explicitly identify the properties of these figures </a:t>
            </a:r>
          </a:p>
          <a:p>
            <a:pPr lvl="1"/>
            <a:r>
              <a:rPr lang="en-US" dirty="0" smtClean="0"/>
              <a:t>Level 2: Analytical/Descriptive</a:t>
            </a:r>
          </a:p>
          <a:p>
            <a:pPr lvl="2"/>
            <a:r>
              <a:rPr lang="en-US" dirty="0" smtClean="0"/>
              <a:t>Students start analyzing the properties of figures and learn the appropriate terminology for describing them, but they do not interrelate the figures or properties of figures </a:t>
            </a:r>
            <a:endParaRPr lang="en-US" dirty="0"/>
          </a:p>
          <a:p>
            <a:pPr lvl="1"/>
            <a:r>
              <a:rPr lang="en-US" dirty="0" smtClean="0"/>
              <a:t>Level 3: Abstract/Relational </a:t>
            </a:r>
          </a:p>
          <a:p>
            <a:pPr lvl="2"/>
            <a:r>
              <a:rPr lang="en-US" dirty="0" smtClean="0"/>
              <a:t>Students logically order the properties of figures in short chains of deductions and understand interrelationships between figures </a:t>
            </a:r>
            <a:endParaRPr lang="en-US" dirty="0"/>
          </a:p>
          <a:p>
            <a:pPr lvl="1"/>
            <a:r>
              <a:rPr lang="en-US" dirty="0" smtClean="0"/>
              <a:t>Level 4: Deduction</a:t>
            </a:r>
          </a:p>
          <a:p>
            <a:pPr lvl="1"/>
            <a:r>
              <a:rPr lang="en-US" dirty="0" smtClean="0"/>
              <a:t>Level 5: Rigor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06933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instruction support student learning?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Phase-based instructional model</a:t>
            </a:r>
          </a:p>
          <a:p>
            <a:pPr lvl="1"/>
            <a:r>
              <a:rPr lang="en-US" dirty="0" smtClean="0"/>
              <a:t>Information or inquiry: teacher determines what students already know and students become oriented to new topic</a:t>
            </a:r>
          </a:p>
          <a:p>
            <a:pPr lvl="1"/>
            <a:r>
              <a:rPr lang="en-US" dirty="0" smtClean="0"/>
              <a:t>Guided orientation: Students explore the objects and concepts through carefully structured tasks</a:t>
            </a:r>
          </a:p>
          <a:p>
            <a:pPr lvl="1"/>
            <a:r>
              <a:rPr lang="en-US" dirty="0" smtClean="0"/>
              <a:t>Explication:  Students describe what they have learned. New terminology is introduced.</a:t>
            </a:r>
          </a:p>
          <a:p>
            <a:pPr lvl="1"/>
            <a:r>
              <a:rPr lang="en-US" dirty="0" smtClean="0"/>
              <a:t>Free orientation: Students apply what they have learned using more open-ended tasks</a:t>
            </a:r>
          </a:p>
          <a:p>
            <a:pPr lvl="1"/>
            <a:r>
              <a:rPr lang="en-US" dirty="0" smtClean="0"/>
              <a:t>Integration: Students summarize and integrate what they have learned, developing a new network of objects and relations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378049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GRADE 5: Classify two-dimensional figures into categories based on their properties.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CCSS.Math.Content</a:t>
            </a:r>
            <a:r>
              <a:rPr lang="en-US" dirty="0"/>
              <a:t>.5.G.B.3 Understand that attributes belonging to a category of two-dimensional figures also belong to all subcategories of that category. For example, all rectangles have four right angles and squares are rectangles, so all squares have four right angles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282021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_Template_Aug_09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ＭＳ Ｐゴシック" pitchFamily="-111" charset="-128"/>
            <a:cs typeface="ＭＳ Ｐゴシック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ＭＳ Ｐゴシック" pitchFamily="-111" charset="-128"/>
            <a:cs typeface="ＭＳ Ｐゴシック" pitchFamily="-11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FI_Template_Aug_09.pptx</Template>
  <TotalTime>3364</TotalTime>
  <Words>601</Words>
  <Application>Microsoft Macintosh PowerPoint</Application>
  <PresentationFormat>On-screen Show (4:3)</PresentationFormat>
  <Paragraphs>80</Paragraphs>
  <Slides>14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FI_Template_Aug_09</vt:lpstr>
      <vt:lpstr>Common Core State Standards for Mathematics: Geometry Grades 4-8 Technology-Based Examples</vt:lpstr>
      <vt:lpstr>Theory</vt:lpstr>
      <vt:lpstr>Level 1: Visual/Recognition </vt:lpstr>
      <vt:lpstr>Level 2: Analytical/Descriptive </vt:lpstr>
      <vt:lpstr>Level 3: Abstract/Relational </vt:lpstr>
      <vt:lpstr>Examining Standards</vt:lpstr>
      <vt:lpstr>Theory</vt:lpstr>
      <vt:lpstr>How can instruction support student learning?</vt:lpstr>
      <vt:lpstr>Example </vt:lpstr>
      <vt:lpstr>Quadrilaterals</vt:lpstr>
      <vt:lpstr>Slide 11</vt:lpstr>
      <vt:lpstr>Characteristics</vt:lpstr>
      <vt:lpstr>Relationships</vt:lpstr>
      <vt:lpstr>Discussion</vt:lpstr>
    </vt:vector>
  </TitlesOfParts>
  <Company>NCSU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Prospective High School Mathematics Teachers' Design and Implementation of Dynamic Geometry Tasks</dc:title>
  <dc:creator>Karen Hollebrands</dc:creator>
  <cp:lastModifiedBy>Karen Hollebrands</cp:lastModifiedBy>
  <cp:revision>135</cp:revision>
  <cp:lastPrinted>2012-11-01T17:17:00Z</cp:lastPrinted>
  <dcterms:created xsi:type="dcterms:W3CDTF">2013-04-26T00:54:15Z</dcterms:created>
  <dcterms:modified xsi:type="dcterms:W3CDTF">2013-04-26T01:01:32Z</dcterms:modified>
</cp:coreProperties>
</file>